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10" r:id="rId3"/>
    <p:sldId id="268" r:id="rId4"/>
    <p:sldId id="300" r:id="rId5"/>
    <p:sldId id="298" r:id="rId6"/>
    <p:sldId id="275" r:id="rId7"/>
    <p:sldId id="291" r:id="rId8"/>
    <p:sldId id="311" r:id="rId9"/>
    <p:sldId id="283" r:id="rId10"/>
    <p:sldId id="284" r:id="rId11"/>
    <p:sldId id="312" r:id="rId12"/>
    <p:sldId id="282" r:id="rId13"/>
    <p:sldId id="285" r:id="rId14"/>
    <p:sldId id="315" r:id="rId15"/>
    <p:sldId id="308" r:id="rId16"/>
    <p:sldId id="309" r:id="rId17"/>
    <p:sldId id="287" r:id="rId18"/>
    <p:sldId id="313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FB837F-DD5F-4B0C-9F3C-E0FC5C56D00F}">
          <p14:sldIdLst>
            <p14:sldId id="257"/>
            <p14:sldId id="310"/>
            <p14:sldId id="268"/>
            <p14:sldId id="300"/>
            <p14:sldId id="298"/>
          </p14:sldIdLst>
        </p14:section>
        <p14:section name="Untitled Section" id="{1BD5A81D-D0F7-44CE-A0B7-9FD2379ECCC3}">
          <p14:sldIdLst>
            <p14:sldId id="275"/>
            <p14:sldId id="291"/>
            <p14:sldId id="311"/>
            <p14:sldId id="283"/>
            <p14:sldId id="284"/>
            <p14:sldId id="312"/>
            <p14:sldId id="282"/>
            <p14:sldId id="285"/>
            <p14:sldId id="315"/>
            <p14:sldId id="308"/>
            <p14:sldId id="309"/>
            <p14:sldId id="287"/>
            <p14:sldId id="313"/>
            <p14:sldId id="27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03" autoAdjust="0"/>
  </p:normalViewPr>
  <p:slideViewPr>
    <p:cSldViewPr snapToGrid="0" snapToObjects="1">
      <p:cViewPr>
        <p:scale>
          <a:sx n="75" d="100"/>
          <a:sy n="75" d="100"/>
        </p:scale>
        <p:origin x="-1926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915200"/>
        <c:axId val="242916736"/>
      </c:barChart>
      <c:catAx>
        <c:axId val="242915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2916736"/>
        <c:crosses val="autoZero"/>
        <c:auto val="1"/>
        <c:lblAlgn val="ctr"/>
        <c:lblOffset val="100"/>
        <c:noMultiLvlLbl val="0"/>
      </c:catAx>
      <c:valAx>
        <c:axId val="2429167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429152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05937102418299"/>
          <c:y val="3.0866359269839373E-2"/>
          <c:w val="0.48167089030954979"/>
          <c:h val="0.80370851462992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Value in Billions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4"/>
                <c:pt idx="0">
                  <c:v>Walmart ($477)</c:v>
                </c:pt>
                <c:pt idx="1">
                  <c:v>Family Caregiving ($470)</c:v>
                </c:pt>
                <c:pt idx="2">
                  <c:v>Top US Tech Co's ($469)</c:v>
                </c:pt>
                <c:pt idx="3">
                  <c:v>Total Medicaid ($449)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477</c:v>
                </c:pt>
                <c:pt idx="1">
                  <c:v>470</c:v>
                </c:pt>
                <c:pt idx="2">
                  <c:v>469</c:v>
                </c:pt>
                <c:pt idx="3">
                  <c:v>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662016"/>
        <c:axId val="260663552"/>
      </c:barChart>
      <c:catAx>
        <c:axId val="260662016"/>
        <c:scaling>
          <c:orientation val="minMax"/>
        </c:scaling>
        <c:delete val="0"/>
        <c:axPos val="l"/>
        <c:majorTickMark val="out"/>
        <c:minorTickMark val="none"/>
        <c:tickLblPos val="nextTo"/>
        <c:crossAx val="260663552"/>
        <c:crosses val="autoZero"/>
        <c:auto val="1"/>
        <c:lblAlgn val="ctr"/>
        <c:lblOffset val="100"/>
        <c:noMultiLvlLbl val="0"/>
      </c:catAx>
      <c:valAx>
        <c:axId val="260663552"/>
        <c:scaling>
          <c:orientation val="minMax"/>
        </c:scaling>
        <c:delete val="0"/>
        <c:axPos val="b"/>
        <c:majorGridlines/>
        <c:numFmt formatCode="&quot;$&quot;#,##0_);[Red]\(&quot;$&quot;#,##0\)" sourceLinked="1"/>
        <c:majorTickMark val="out"/>
        <c:minorTickMark val="none"/>
        <c:tickLblPos val="nextTo"/>
        <c:crossAx val="260662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75626568818267"/>
          <c:y val="0.43477222416533234"/>
          <c:w val="0.21861110605881973"/>
          <c:h val="0.186575983939771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09" tIns="45706" rIns="91409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09" tIns="45706" rIns="91409" bIns="45706" rtlCol="0"/>
          <a:lstStyle>
            <a:lvl1pPr algn="r">
              <a:defRPr sz="1200"/>
            </a:lvl1pPr>
          </a:lstStyle>
          <a:p>
            <a:fld id="{4CA4D2A2-1CD7-1A4F-8DB9-9483E9E4F8C0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09" tIns="45706" rIns="91409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09" tIns="45706" rIns="91409" bIns="45706" rtlCol="0" anchor="b"/>
          <a:lstStyle>
            <a:lvl1pPr algn="r">
              <a:defRPr sz="1200"/>
            </a:lvl1pPr>
          </a:lstStyle>
          <a:p>
            <a:fld id="{FEC8B83A-8E2B-344E-84BD-3F30D4327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6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09" tIns="45706" rIns="91409" bIns="4570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09" tIns="45706" rIns="91409" bIns="45706" rtlCol="0"/>
          <a:lstStyle>
            <a:lvl1pPr algn="r">
              <a:defRPr sz="1200"/>
            </a:lvl1pPr>
          </a:lstStyle>
          <a:p>
            <a:fld id="{7F3E2BC0-F9B5-4D54-9067-5CBBAE50D055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6" rIns="91409" bIns="457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2"/>
            <a:ext cx="5486400" cy="3600450"/>
          </a:xfrm>
          <a:prstGeom prst="rect">
            <a:avLst/>
          </a:prstGeom>
        </p:spPr>
        <p:txBody>
          <a:bodyPr vert="horz" lIns="91409" tIns="45706" rIns="91409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09" tIns="45706" rIns="91409" bIns="4570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09" tIns="45706" rIns="91409" bIns="45706" rtlCol="0" anchor="b"/>
          <a:lstStyle>
            <a:lvl1pPr algn="r">
              <a:defRPr sz="1200"/>
            </a:lvl1pPr>
          </a:lstStyle>
          <a:p>
            <a:fld id="{CD2B2D8C-295F-4D92-B24B-82A99CF55D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52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B2D8C-295F-4D92-B24B-82A99CF55DC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1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9874"/>
            <a:ext cx="7772400" cy="1664808"/>
          </a:xfrm>
        </p:spPr>
        <p:txBody>
          <a:bodyPr anchor="t" anchorCtr="0">
            <a:noAutofit/>
          </a:bodyPr>
          <a:lstStyle>
            <a:lvl1pPr algn="l" rtl="0">
              <a:defRPr lang="en-US" sz="5500" b="1" i="0" u="none" strike="noStrike" baseline="0" smtClean="0"/>
            </a:lvl1pPr>
          </a:lstStyle>
          <a:p>
            <a:pPr rtl="0"/>
            <a:r>
              <a:rPr lang="en-US" sz="7400" b="1" i="0" u="none" strike="noStrike" baseline="30000" smtClean="0">
                <a:solidFill>
                  <a:srgbClr val="000000"/>
                </a:solidFill>
                <a:latin typeface="Georgia-Bold"/>
              </a:rPr>
              <a:t>Click to edit Master title style</a:t>
            </a:r>
            <a:endParaRPr lang="en-US" sz="7400" b="1" i="0" u="none" strike="noStrike" baseline="30000" dirty="0" smtClean="0">
              <a:solidFill>
                <a:srgbClr val="000000"/>
              </a:solidFill>
              <a:latin typeface="Georgia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9876"/>
            <a:ext cx="6400800" cy="1097556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accent2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100" y="693671"/>
            <a:ext cx="7785100" cy="165100"/>
          </a:xfrm>
          <a:prstGeom prst="rect">
            <a:avLst/>
          </a:prstGeom>
        </p:spPr>
      </p:pic>
      <p:pic>
        <p:nvPicPr>
          <p:cNvPr id="10" name="Picture 9" descr="AARP_PPI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10" y="5486400"/>
            <a:ext cx="2137352" cy="941321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171950"/>
            <a:ext cx="6413500" cy="9191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i="0" kern="1200" spc="150">
                <a:latin typeface="Arial"/>
              </a:defRPr>
            </a:lvl1pPr>
          </a:lstStyle>
          <a:p>
            <a:pPr lvl="0"/>
            <a:r>
              <a:rPr lang="en-US" sz="1400" kern="1200" spc="150" dirty="0" smtClean="0">
                <a:latin typeface="Arial"/>
              </a:rPr>
              <a:t>ATTRIBUTE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33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3C5B-FD4B-0141-9F53-4D0E242EB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9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3C5B-FD4B-0141-9F53-4D0E242EB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6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33558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100" y="693671"/>
            <a:ext cx="7785100" cy="1651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4837799"/>
            <a:ext cx="5477710" cy="647507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accent5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73100" y="5650291"/>
            <a:ext cx="5490410" cy="53573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i="0" kern="1200" spc="150">
                <a:latin typeface="Arial"/>
              </a:defRPr>
            </a:lvl1pPr>
          </a:lstStyle>
          <a:p>
            <a:pPr lvl="0"/>
            <a:r>
              <a:rPr lang="en-US" sz="1400" kern="1200" spc="150" dirty="0" smtClean="0">
                <a:latin typeface="Arial"/>
              </a:rPr>
              <a:t>ATTRIBUTE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100" y="3048000"/>
            <a:ext cx="7785100" cy="165100"/>
          </a:xfrm>
          <a:prstGeom prst="rect">
            <a:avLst/>
          </a:prstGeom>
        </p:spPr>
      </p:pic>
      <p:sp>
        <p:nvSpPr>
          <p:cNvPr id="13" name="ClipArt Placeholder 12"/>
          <p:cNvSpPr>
            <a:spLocks noGrp="1"/>
          </p:cNvSpPr>
          <p:nvPr>
            <p:ph type="clipArt" sz="quarter" idx="11"/>
          </p:nvPr>
        </p:nvSpPr>
        <p:spPr>
          <a:xfrm>
            <a:off x="673100" y="858838"/>
            <a:ext cx="7772400" cy="2189162"/>
          </a:xfrm>
        </p:spPr>
        <p:txBody>
          <a:bodyPr/>
          <a:lstStyle/>
          <a:p>
            <a:r>
              <a:rPr lang="en-US" dirty="0" smtClean="0"/>
              <a:t>Click icon to add clip art</a:t>
            </a:r>
            <a:endParaRPr lang="en-US" dirty="0"/>
          </a:p>
        </p:txBody>
      </p:sp>
      <p:pic>
        <p:nvPicPr>
          <p:cNvPr id="10" name="Picture 9" descr="AARP_PPI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10" y="5486400"/>
            <a:ext cx="2137352" cy="9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4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1096710"/>
            <a:ext cx="7785100" cy="1143000"/>
          </a:xfrm>
        </p:spPr>
        <p:txBody>
          <a:bodyPr anchor="t" anchorCtr="0">
            <a:normAutofit/>
          </a:bodyPr>
          <a:lstStyle>
            <a:lvl1pPr algn="l">
              <a:defRPr sz="33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2353973"/>
            <a:ext cx="7785100" cy="3531318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100" y="693671"/>
            <a:ext cx="7785100" cy="165100"/>
          </a:xfrm>
          <a:prstGeom prst="rect">
            <a:avLst/>
          </a:prstGeom>
        </p:spPr>
      </p:pic>
      <p:pic>
        <p:nvPicPr>
          <p:cNvPr id="6" name="Picture 5" descr="AARP_PPI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10" y="5660264"/>
            <a:ext cx="2137352" cy="9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6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9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81771938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882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109874"/>
            <a:ext cx="7772400" cy="1664808"/>
          </a:xfrm>
        </p:spPr>
        <p:txBody>
          <a:bodyPr anchor="t" anchorCtr="0">
            <a:noAutofit/>
          </a:bodyPr>
          <a:lstStyle>
            <a:lvl1pPr algn="l" rtl="0">
              <a:defRPr lang="en-US" sz="5500" b="1" i="0" u="none" strike="noStrike" baseline="0" smtClean="0">
                <a:solidFill>
                  <a:schemeClr val="bg2"/>
                </a:solidFill>
              </a:defRPr>
            </a:lvl1pPr>
          </a:lstStyle>
          <a:p>
            <a:pPr rtl="0"/>
            <a:r>
              <a:rPr lang="en-US" sz="7400" b="1" i="0" u="none" strike="noStrike" baseline="30000" smtClean="0">
                <a:solidFill>
                  <a:srgbClr val="000000"/>
                </a:solidFill>
                <a:latin typeface="Georgia-Bold"/>
              </a:rPr>
              <a:t>Click to edit Master title style</a:t>
            </a:r>
            <a:endParaRPr lang="en-US" sz="7400" b="1" i="0" u="none" strike="noStrike" baseline="30000" dirty="0" smtClean="0">
              <a:solidFill>
                <a:srgbClr val="000000"/>
              </a:solidFill>
              <a:latin typeface="Georgia-Bold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2811185"/>
            <a:ext cx="5477710" cy="647507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accent6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8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3C5B-FD4B-0141-9F53-4D0E242EB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5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3C5B-FD4B-0141-9F53-4D0E242EB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8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kern="1200" cap="all">
                <a:solidFill>
                  <a:schemeClr val="accent2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53C5B-FD4B-0141-9F53-4D0E242EB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0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rp.org/home-family/caregiving/info-10-2012/home-alone-family-caregivers-providing-complex-chronic-care.html" TargetMode="External"/><Relationship Id="rId7" Type="http://schemas.openxmlformats.org/officeDocument/2006/relationships/hyperlink" Target="http://www.aarp.org/iheartcaregivers" TargetMode="External"/><Relationship Id="rId2" Type="http://schemas.openxmlformats.org/officeDocument/2006/relationships/hyperlink" Target="http://www.aarp.org/ppi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arp.org/caregiving" TargetMode="External"/><Relationship Id="rId5" Type="http://schemas.openxmlformats.org/officeDocument/2006/relationships/hyperlink" Target="http://www.aarp.org/ppi/info-2015/caregiving-in-the-united-states-2015.html" TargetMode="External"/><Relationship Id="rId4" Type="http://schemas.openxmlformats.org/officeDocument/2006/relationships/hyperlink" Target="http://www.aarp.org/ppi/info-2015/valuing-the-invaluable-2015-update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reinhard@aarp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Covering Caregiving: Background &amp; Strategies 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for Reporters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2899876"/>
            <a:ext cx="8056266" cy="1097556"/>
          </a:xfrm>
        </p:spPr>
        <p:txBody>
          <a:bodyPr>
            <a:normAutofit/>
          </a:bodyPr>
          <a:lstStyle/>
          <a:p>
            <a:r>
              <a:rPr lang="en-US" dirty="0" smtClean="0"/>
              <a:t>Kaiser Health News Webinar</a:t>
            </a:r>
          </a:p>
          <a:p>
            <a:r>
              <a:rPr lang="en-US" dirty="0" smtClean="0"/>
              <a:t>December 2, 2015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7325" y="4171950"/>
            <a:ext cx="6413500" cy="9191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+mn-lt"/>
              </a:rPr>
              <a:t>Susan C. Reinhard, RN, PhD, FAAN</a:t>
            </a:r>
          </a:p>
        </p:txBody>
      </p:sp>
    </p:spTree>
    <p:extLst>
      <p:ext uri="{BB962C8B-B14F-4D97-AF65-F5344CB8AC3E}">
        <p14:creationId xmlns:p14="http://schemas.microsoft.com/office/powerpoint/2010/main" val="34654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b="1" dirty="0" smtClean="0">
                <a:solidFill>
                  <a:srgbClr val="C00000"/>
                </a:solidFill>
              </a:rPr>
              <a:t/>
            </a:r>
            <a:br>
              <a:rPr lang="en-US" altLang="en-US" b="1" dirty="0" smtClean="0">
                <a:solidFill>
                  <a:srgbClr val="C00000"/>
                </a:solidFill>
              </a:rPr>
            </a:br>
            <a:r>
              <a:rPr lang="en-US" altLang="en-US" sz="4000" dirty="0" smtClean="0">
                <a:solidFill>
                  <a:schemeClr val="tx2"/>
                </a:solidFill>
              </a:rPr>
              <a:t>CARE Act</a:t>
            </a:r>
            <a:r>
              <a:rPr lang="en-US" altLang="en-US" i="1" dirty="0" smtClean="0">
                <a:solidFill>
                  <a:srgbClr val="C00000"/>
                </a:solidFill>
              </a:rPr>
              <a:t/>
            </a:r>
            <a:br>
              <a:rPr lang="en-US" altLang="en-US" i="1" dirty="0" smtClean="0">
                <a:solidFill>
                  <a:srgbClr val="C00000"/>
                </a:solidFill>
              </a:rPr>
            </a:br>
            <a:endParaRPr lang="en-US" altLang="en-US" i="1" dirty="0" smtClean="0">
              <a:solidFill>
                <a:srgbClr val="C00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lvl="0" defTabSz="45720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sz="3200" kern="1200" dirty="0">
                <a:solidFill>
                  <a:schemeClr val="tx2"/>
                </a:solidFill>
                <a:latin typeface="Calibri"/>
              </a:rPr>
              <a:t>Give support to nurses and other health and social service professionals to do what their professional standards of practice require them to </a:t>
            </a:r>
            <a:r>
              <a:rPr lang="en-US" sz="3200" kern="1200" dirty="0" smtClean="0">
                <a:solidFill>
                  <a:schemeClr val="tx2"/>
                </a:solidFill>
                <a:latin typeface="Calibri"/>
              </a:rPr>
              <a:t>do</a:t>
            </a:r>
          </a:p>
          <a:p>
            <a:pPr lvl="0" defTabSz="457200" eaLnBrk="1" fontAlgn="auto" hangingPunct="1">
              <a:spcAft>
                <a:spcPts val="0"/>
              </a:spcAft>
              <a:buFont typeface="Arial"/>
              <a:buChar char="•"/>
            </a:pPr>
            <a:endParaRPr lang="en-US" sz="1600" kern="1200" dirty="0">
              <a:solidFill>
                <a:schemeClr val="tx2"/>
              </a:solidFill>
              <a:latin typeface="Calibri"/>
            </a:endParaRPr>
          </a:p>
          <a:p>
            <a:pPr lvl="0" defTabSz="45720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sz="3200" kern="1200" dirty="0">
                <a:solidFill>
                  <a:schemeClr val="tx2"/>
                </a:solidFill>
                <a:latin typeface="Calibri"/>
              </a:rPr>
              <a:t>Stimulate new thinking on how to anticipate patient and family questions and </a:t>
            </a:r>
            <a:r>
              <a:rPr lang="en-US" sz="3200" kern="1200" dirty="0" smtClean="0">
                <a:solidFill>
                  <a:schemeClr val="tx2"/>
                </a:solidFill>
                <a:latin typeface="Calibri"/>
              </a:rPr>
              <a:t>pro-actively </a:t>
            </a:r>
            <a:r>
              <a:rPr lang="en-US" sz="3200" kern="1200" dirty="0">
                <a:solidFill>
                  <a:schemeClr val="tx2"/>
                </a:solidFill>
                <a:latin typeface="Calibri"/>
              </a:rPr>
              <a:t>support </a:t>
            </a:r>
            <a:r>
              <a:rPr lang="en-US" sz="3200" kern="1200" dirty="0" smtClean="0">
                <a:solidFill>
                  <a:schemeClr val="tx2"/>
                </a:solidFill>
                <a:latin typeface="Calibri"/>
              </a:rPr>
              <a:t>them</a:t>
            </a:r>
          </a:p>
          <a:p>
            <a:pPr lvl="0" defTabSz="457200" eaLnBrk="1" fontAlgn="auto" hangingPunct="1">
              <a:spcAft>
                <a:spcPts val="0"/>
              </a:spcAft>
              <a:buFont typeface="Arial"/>
              <a:buChar char="•"/>
            </a:pPr>
            <a:endParaRPr lang="en-US" sz="1700" kern="1200" dirty="0">
              <a:solidFill>
                <a:schemeClr val="tx2"/>
              </a:solidFill>
              <a:latin typeface="Calibri"/>
            </a:endParaRPr>
          </a:p>
          <a:p>
            <a:pPr lvl="0" defTabSz="45720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sz="3200" kern="1200" dirty="0">
                <a:solidFill>
                  <a:schemeClr val="tx2"/>
                </a:solidFill>
                <a:latin typeface="Calibri"/>
              </a:rPr>
              <a:t>Reduce hospital re-admissions</a:t>
            </a:r>
          </a:p>
          <a:p>
            <a:pPr marL="457200" indent="-457200">
              <a:buFontTx/>
              <a:buAutoNum type="arabicPeriod"/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en-US" sz="2200" b="1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en-US" sz="2200" dirty="0" smtClean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2611" y="1256043"/>
            <a:ext cx="806380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1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-1"/>
            <a:ext cx="8178800" cy="680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0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Home Alone Alliance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149213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Alliance of private, non profit, and academic organizations</a:t>
            </a:r>
          </a:p>
          <a:p>
            <a:endParaRPr lang="en-US" sz="1400" dirty="0" smtClean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Change the field, change the </a:t>
            </a:r>
            <a:r>
              <a:rPr lang="en-US" sz="3200" dirty="0" smtClean="0">
                <a:solidFill>
                  <a:schemeClr val="tx2"/>
                </a:solidFill>
              </a:rPr>
              <a:t>culture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Provide quality </a:t>
            </a:r>
            <a:r>
              <a:rPr lang="en-US" sz="3200" dirty="0" smtClean="0">
                <a:solidFill>
                  <a:schemeClr val="tx2"/>
                </a:solidFill>
              </a:rPr>
              <a:t>instructional videos </a:t>
            </a:r>
            <a:r>
              <a:rPr lang="en-US" sz="3200" dirty="0" smtClean="0">
                <a:solidFill>
                  <a:schemeClr val="tx2"/>
                </a:solidFill>
              </a:rPr>
              <a:t>for family caregivers performing complex tasks</a:t>
            </a:r>
          </a:p>
          <a:p>
            <a:endParaRPr lang="en-US" sz="3200" dirty="0" smtClean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611" y="1256043"/>
            <a:ext cx="806380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35" y="29806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Family Caregiver Instructional Videos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94915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Provide </a:t>
            </a:r>
            <a:r>
              <a:rPr lang="en-US" sz="3200" dirty="0" smtClean="0">
                <a:solidFill>
                  <a:schemeClr val="tx2"/>
                </a:solidFill>
              </a:rPr>
              <a:t>instructional vehicle </a:t>
            </a:r>
            <a:r>
              <a:rPr lang="en-US" sz="3200" dirty="0" smtClean="0">
                <a:solidFill>
                  <a:schemeClr val="tx2"/>
                </a:solidFill>
              </a:rPr>
              <a:t>on </a:t>
            </a:r>
            <a:r>
              <a:rPr lang="en-US" sz="3200" dirty="0" smtClean="0">
                <a:solidFill>
                  <a:schemeClr val="tx2"/>
                </a:solidFill>
              </a:rPr>
              <a:t>performing medical/nursing </a:t>
            </a:r>
            <a:r>
              <a:rPr lang="en-US" sz="3200" dirty="0" smtClean="0">
                <a:solidFill>
                  <a:schemeClr val="tx2"/>
                </a:solidFill>
              </a:rPr>
              <a:t>tasks</a:t>
            </a: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Audience: Family Caregivers and Nursing Students</a:t>
            </a: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First series focusing on medication management</a:t>
            </a:r>
            <a:endParaRPr lang="en-US" sz="3200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611" y="1256043"/>
            <a:ext cx="806380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3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Growing Complexity of Family Care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125" y="1678674"/>
            <a:ext cx="8797933" cy="498882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77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77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9000" b="1" dirty="0" smtClean="0">
                <a:solidFill>
                  <a:schemeClr val="tx2"/>
                </a:solidFill>
              </a:rPr>
              <a:t>Second emerging trend...</a:t>
            </a:r>
          </a:p>
          <a:p>
            <a:pPr marL="0" indent="0" algn="ctr">
              <a:buNone/>
            </a:pPr>
            <a:endParaRPr lang="en-US" sz="84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84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10000" dirty="0" smtClean="0">
                <a:solidFill>
                  <a:schemeClr val="accent1"/>
                </a:solidFill>
              </a:rPr>
              <a:t>More </a:t>
            </a:r>
            <a:r>
              <a:rPr lang="en-US" sz="10000" dirty="0">
                <a:solidFill>
                  <a:schemeClr val="accent1"/>
                </a:solidFill>
              </a:rPr>
              <a:t>family caregivers are in the labor force, juggling demands of work, caregiving and other family </a:t>
            </a:r>
            <a:r>
              <a:rPr lang="en-US" sz="10000" dirty="0" smtClean="0">
                <a:solidFill>
                  <a:schemeClr val="accent1"/>
                </a:solidFill>
              </a:rPr>
              <a:t>responsibilities</a:t>
            </a:r>
            <a:endParaRPr lang="en-US" sz="10000" dirty="0">
              <a:solidFill>
                <a:schemeClr val="accent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2998" y="1266092"/>
            <a:ext cx="806380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hutterstock_18960850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120" y="1678675"/>
            <a:ext cx="2216938" cy="18714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95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Balancing Caregiving and Work</a:t>
            </a:r>
            <a:br>
              <a:rPr lang="en-US" sz="4000" dirty="0" smtClean="0">
                <a:solidFill>
                  <a:schemeClr val="tx2"/>
                </a:solidFill>
              </a:rPr>
            </a:b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2" y="1255595"/>
            <a:ext cx="6641106" cy="31116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37229" y="4667534"/>
            <a:ext cx="72416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60% of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caregivers were employed at some point in the past year while also caregiving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. Higher-hour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caregivers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were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more likely to report experiencing nearly all of these work impacts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endParaRPr lang="en-US" sz="2000" dirty="0">
              <a:latin typeface="+mj-lt"/>
            </a:endParaRPr>
          </a:p>
          <a:p>
            <a:r>
              <a:rPr lang="en-US" sz="1600" i="1" dirty="0" smtClean="0">
                <a:solidFill>
                  <a:srgbClr val="0070C0"/>
                </a:solidFill>
                <a:latin typeface="+mj-lt"/>
              </a:rPr>
              <a:t>Source: 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National Alliance for Caregiving and AARP Public Policy Institute, </a:t>
            </a:r>
            <a:r>
              <a:rPr lang="en-US" sz="1600" i="1" dirty="0" smtClean="0">
                <a:solidFill>
                  <a:srgbClr val="0070C0"/>
                </a:solidFill>
                <a:latin typeface="+mj-lt"/>
              </a:rPr>
              <a:t>Caregiving in the U.S. 2015.  </a:t>
            </a:r>
            <a:endParaRPr lang="en-US" sz="1600" i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91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Other Impacts on Work/Caregiving Balance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5734"/>
            <a:ext cx="7909560" cy="402336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Calibri" panose="020F050202020403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70% of caregivers who perform medical/nursing tasks reported that caregiving impacted their job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Calibri" panose="020F050202020403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Of those who left their jobs:</a:t>
            </a:r>
          </a:p>
          <a:p>
            <a:pPr lvl="1" indent="-3429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39% quit to have more time to provide care</a:t>
            </a:r>
          </a:p>
          <a:p>
            <a:pPr lvl="1" indent="-3429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34% quit due to lack of  job flexibility</a:t>
            </a:r>
          </a:p>
          <a:p>
            <a:pPr lvl="1" indent="-3429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11%--an estimated 2.6 million workers—quit their jobs because they couldn’t afford paid care.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</a:pP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400" i="1" dirty="0" smtClean="0">
                <a:solidFill>
                  <a:srgbClr val="0070C0"/>
                </a:solidFill>
              </a:rPr>
              <a:t>Source</a:t>
            </a:r>
            <a:r>
              <a:rPr lang="en-US" sz="1400" i="1" dirty="0">
                <a:solidFill>
                  <a:srgbClr val="0070C0"/>
                </a:solidFill>
              </a:rPr>
              <a:t>:  </a:t>
            </a:r>
            <a:r>
              <a:rPr lang="en-US" sz="1400" dirty="0">
                <a:solidFill>
                  <a:srgbClr val="0070C0"/>
                </a:solidFill>
              </a:rPr>
              <a:t>National Alliance for Caregiving </a:t>
            </a:r>
            <a:r>
              <a:rPr lang="en-US" sz="1400" dirty="0" smtClean="0">
                <a:solidFill>
                  <a:srgbClr val="0070C0"/>
                </a:solidFill>
              </a:rPr>
              <a:t>and </a:t>
            </a:r>
            <a:r>
              <a:rPr lang="en-US" sz="1400" dirty="0">
                <a:solidFill>
                  <a:srgbClr val="0070C0"/>
                </a:solidFill>
              </a:rPr>
              <a:t>AARP Public Policy Institute, </a:t>
            </a:r>
            <a:endParaRPr lang="en-US" sz="1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                </a:t>
            </a:r>
            <a:r>
              <a:rPr lang="en-US" sz="1400" i="1" dirty="0" smtClean="0">
                <a:solidFill>
                  <a:srgbClr val="0070C0"/>
                </a:solidFill>
              </a:rPr>
              <a:t>Caregiving in the U.S. 2015.</a:t>
            </a:r>
            <a:endParaRPr lang="en-US" sz="14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</a:pPr>
            <a:endParaRPr lang="en-US" sz="1700" i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</a:pPr>
            <a:endParaRPr lang="en-US" sz="1700" i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</a:pPr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 descr="C:\Documents and Settings\LFeinberg\Local Settings\Temporary Internet Files\Content.IE5\FL3ROI2O\MP9004312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4824" y="4501333"/>
            <a:ext cx="1965277" cy="1965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2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257"/>
            <a:ext cx="8229601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</a:rPr>
              <a:t>Working Caregivers Need Help: Growing National Momentum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8149213" cy="5013307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Calibri" panose="020F050202020403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Strengthen “family-friendly” workplace flexibility policies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Calibri" panose="020F050202020403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Increase the reach of the FMLA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Calibri" panose="020F0502020204030204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Expand coverage for in-laws, grandparents, siblings, other relatives, and protect workers in small businesses (fewer than 50 employees)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Calibri" panose="020F050202020403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Promote access to paid family leave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Calibri" panose="020F0502020204030204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3 states: CA, NJ, RI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Calibri" panose="020F050202020403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Promote access to paid sick days (3 to 9 days/yr.)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Calibri" panose="020F0502020204030204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3 states and DC</a:t>
            </a: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: CA, CT, MA </a:t>
            </a: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(OR’s law effective Jan. </a:t>
            </a:r>
            <a:r>
              <a:rPr lang="en-US" sz="2000" smtClean="0">
                <a:solidFill>
                  <a:schemeClr val="tx2"/>
                </a:solidFill>
                <a:cs typeface="Arial" panose="020B0604020202020204" pitchFamily="34" charset="0"/>
              </a:rPr>
              <a:t>2016</a:t>
            </a: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Calibri" panose="020F050202020403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Protect workers with family caregiving responsibilities from discrimination in the workplace.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Calibri" panose="020F0502020204030204" pitchFamily="34" charset="0"/>
              <a:buChar char="•"/>
              <a:defRPr/>
            </a:pPr>
            <a:endParaRPr lang="en-US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Calibri" panose="020F0502020204030204" pitchFamily="34" charset="0"/>
              <a:buChar char="•"/>
              <a:defRPr/>
            </a:pPr>
            <a:endParaRPr lang="en-US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611" y="1256043"/>
            <a:ext cx="806380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5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257"/>
            <a:ext cx="8229601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</a:rPr>
              <a:t>Additional Resources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8149213" cy="516096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US" sz="19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AARP Public Policy Institute</a:t>
            </a:r>
            <a:r>
              <a:rPr lang="en-US" sz="19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1900" dirty="0" smtClean="0">
                <a:solidFill>
                  <a:schemeClr val="accent1"/>
                </a:solidFill>
                <a:cs typeface="Arial" panose="020B0604020202020204" pitchFamily="34" charset="0"/>
              </a:rPr>
              <a:t>                                            </a:t>
            </a:r>
            <a:r>
              <a:rPr lang="en-US" sz="1800" dirty="0" smtClean="0">
                <a:solidFill>
                  <a:schemeClr val="accent1"/>
                </a:solidFill>
                <a:cs typeface="Arial" panose="020B0604020202020204" pitchFamily="34" charset="0"/>
                <a:hlinkClick r:id="rId2"/>
              </a:rPr>
              <a:t>www.aarp.org/ppi</a:t>
            </a:r>
            <a:r>
              <a:rPr lang="en-US" sz="18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endParaRPr lang="en-US" sz="1800" b="1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US" sz="19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Home </a:t>
            </a:r>
            <a:r>
              <a:rPr lang="en-US" sz="19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Alone: Family Caregivers Providing Complex Chronic Care                                                                                  </a:t>
            </a:r>
            <a:r>
              <a:rPr lang="en-US" sz="1800" dirty="0" smtClean="0">
                <a:solidFill>
                  <a:schemeClr val="accent1"/>
                </a:solidFill>
                <a:cs typeface="Arial" panose="020B0604020202020204" pitchFamily="34" charset="0"/>
                <a:hlinkClick r:id="rId3"/>
              </a:rPr>
              <a:t>http</a:t>
            </a:r>
            <a:r>
              <a:rPr lang="en-US" sz="1800" dirty="0">
                <a:solidFill>
                  <a:schemeClr val="accent1"/>
                </a:solidFill>
                <a:cs typeface="Arial" panose="020B0604020202020204" pitchFamily="34" charset="0"/>
                <a:hlinkClick r:id="rId3"/>
              </a:rPr>
              <a:t>://</a:t>
            </a:r>
            <a:r>
              <a:rPr lang="en-US" sz="1800" dirty="0" smtClean="0">
                <a:solidFill>
                  <a:schemeClr val="accent1"/>
                </a:solidFill>
                <a:cs typeface="Arial" panose="020B0604020202020204" pitchFamily="34" charset="0"/>
                <a:hlinkClick r:id="rId3"/>
              </a:rPr>
              <a:t>www.aarp.org/home-family/caregiving/info-10-2012/home-alone-family-caregivers-providing-complex-chronic-care.html</a:t>
            </a:r>
            <a:r>
              <a:rPr lang="en-US" sz="18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endParaRPr lang="en-US" sz="19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US" sz="1900" b="1" dirty="0">
                <a:solidFill>
                  <a:schemeClr val="accent1"/>
                </a:solidFill>
                <a:cs typeface="Arial" panose="020B0604020202020204" pitchFamily="34" charset="0"/>
              </a:rPr>
              <a:t>Valuing the </a:t>
            </a:r>
            <a:r>
              <a:rPr lang="en-US" sz="19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Invaluable 2015 </a:t>
            </a:r>
            <a:r>
              <a:rPr lang="en-US" sz="19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Update        </a:t>
            </a:r>
            <a:r>
              <a:rPr lang="en-US" sz="1800" dirty="0" smtClean="0">
                <a:solidFill>
                  <a:schemeClr val="accent1"/>
                </a:solidFill>
                <a:cs typeface="Arial" panose="020B0604020202020204" pitchFamily="34" charset="0"/>
                <a:hlinkClick r:id="rId4"/>
              </a:rPr>
              <a:t>http://</a:t>
            </a:r>
            <a:r>
              <a:rPr lang="en-US" sz="1800" dirty="0" smtClean="0">
                <a:solidFill>
                  <a:schemeClr val="accent1"/>
                </a:solidFill>
                <a:cs typeface="Arial" panose="020B0604020202020204" pitchFamily="34" charset="0"/>
                <a:hlinkClick r:id="rId4"/>
              </a:rPr>
              <a:t>www.aarp.org/ppi/info-2015/valuing-the-invaluable-2015-update.html</a:t>
            </a:r>
            <a:r>
              <a:rPr lang="en-US" sz="18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endParaRPr lang="en-US" sz="19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US" sz="1900" b="1" dirty="0">
                <a:solidFill>
                  <a:schemeClr val="accent1"/>
                </a:solidFill>
                <a:cs typeface="Arial" panose="020B0604020202020204" pitchFamily="34" charset="0"/>
              </a:rPr>
              <a:t>Caregiving in the U.S</a:t>
            </a:r>
            <a:r>
              <a:rPr lang="en-US" sz="19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. 2015               </a:t>
            </a:r>
            <a:r>
              <a:rPr lang="en-US" sz="19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          </a:t>
            </a:r>
            <a:r>
              <a:rPr lang="en-US" sz="1800" dirty="0" smtClean="0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http</a:t>
            </a:r>
            <a:r>
              <a:rPr lang="en-US" sz="1800" dirty="0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://</a:t>
            </a:r>
            <a:r>
              <a:rPr lang="en-US" sz="1800" dirty="0" smtClean="0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www.aarp.org/ppi/info-2015/caregiving-in-the-united-states-2015.html</a:t>
            </a:r>
            <a:r>
              <a:rPr lang="en-US" sz="18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US" sz="1900" b="1" dirty="0">
                <a:solidFill>
                  <a:schemeClr val="accent1"/>
                </a:solidFill>
                <a:cs typeface="Arial" panose="020B0604020202020204" pitchFamily="34" charset="0"/>
              </a:rPr>
              <a:t>AARP Caregiver Resource Center                          </a:t>
            </a:r>
            <a:r>
              <a:rPr lang="en-US" sz="1800" dirty="0">
                <a:solidFill>
                  <a:schemeClr val="accent1"/>
                </a:solidFill>
                <a:cs typeface="Arial" panose="020B0604020202020204" pitchFamily="34" charset="0"/>
                <a:hlinkClick r:id="rId6"/>
              </a:rPr>
              <a:t>www.aarp.org/caregiving</a:t>
            </a:r>
            <a:r>
              <a:rPr lang="en-US" sz="18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r>
              <a:rPr lang="en-US" sz="1900" b="1" dirty="0">
                <a:solidFill>
                  <a:schemeClr val="accent1"/>
                </a:solidFill>
                <a:cs typeface="Arial" panose="020B0604020202020204" pitchFamily="34" charset="0"/>
              </a:rPr>
              <a:t>AARP I Heart Caregivers                             </a:t>
            </a:r>
            <a:r>
              <a:rPr lang="en-US" sz="1800" dirty="0">
                <a:solidFill>
                  <a:schemeClr val="accent1"/>
                </a:solidFill>
                <a:cs typeface="Arial" panose="020B0604020202020204" pitchFamily="34" charset="0"/>
                <a:hlinkClick r:id="rId7"/>
              </a:rPr>
              <a:t>www.aarp.org/iheartcaregivers</a:t>
            </a:r>
            <a:r>
              <a:rPr lang="en-US" sz="1900" dirty="0">
                <a:solidFill>
                  <a:schemeClr val="accent1"/>
                </a:solidFill>
                <a:cs typeface="Arial" panose="020B0604020202020204" pitchFamily="34" charset="0"/>
              </a:rPr>
              <a:t> 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None/>
              <a:defRPr/>
            </a:pPr>
            <a:endParaRPr lang="en-US" sz="20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Calibri" panose="020F0502020204030204" pitchFamily="34" charset="0"/>
              <a:buChar char="•"/>
              <a:defRPr/>
            </a:pPr>
            <a:endParaRPr lang="en-US" sz="20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611" y="1256043"/>
            <a:ext cx="806380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Contact: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835359"/>
            <a:ext cx="7785100" cy="3531318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latin typeface="+mn-lt"/>
                <a:hlinkClick r:id="rId2"/>
              </a:rPr>
              <a:t>sreinhard@aarp.org</a:t>
            </a:r>
            <a:endParaRPr lang="en-US" dirty="0" smtClean="0"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202-434-3840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@susanpolicy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92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55250" y="320200"/>
            <a:ext cx="6623438" cy="8048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Caregiver Support Ratio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375" y="6515311"/>
            <a:ext cx="8317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D. Redfoot, L. Feinberg, and A. Houser, </a:t>
            </a:r>
            <a:r>
              <a:rPr lang="en-US" sz="1000" i="1" dirty="0"/>
              <a:t>The Aging of the Baby Boom and the Growing Care Gap, </a:t>
            </a:r>
            <a:r>
              <a:rPr lang="en-US" sz="1000" dirty="0"/>
              <a:t>AARP Public Policy Institute, 2013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22998" y="1065125"/>
            <a:ext cx="806380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53C5B-FD4B-0141-9F53-4D0E242EB3A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5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125062"/>
            <a:ext cx="53721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5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2"/>
                </a:solidFill>
              </a:rPr>
              <a:t>Valuing the Invaluable 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490857" cy="4875142"/>
          </a:xfrm>
        </p:spPr>
        <p:txBody>
          <a:bodyPr>
            <a:normAutofit fontScale="92500"/>
          </a:bodyPr>
          <a:lstStyle/>
          <a:p>
            <a:r>
              <a:rPr lang="en-US" altLang="en-US" sz="3200" dirty="0" smtClean="0">
                <a:solidFill>
                  <a:schemeClr val="tx2"/>
                </a:solidFill>
              </a:rPr>
              <a:t>In 2013, about 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40 million </a:t>
            </a:r>
            <a:r>
              <a:rPr lang="en-US" altLang="en-US" sz="3200" dirty="0" smtClean="0">
                <a:solidFill>
                  <a:schemeClr val="tx2"/>
                </a:solidFill>
              </a:rPr>
              <a:t>family caregivers in the U.S. provided care to an adult with limitations in daily activities</a:t>
            </a:r>
          </a:p>
          <a:p>
            <a:endParaRPr lang="en-US" altLang="en-US" sz="1500" dirty="0" smtClean="0"/>
          </a:p>
          <a:p>
            <a:r>
              <a:rPr lang="en-US" altLang="en-US" sz="3200" dirty="0" smtClean="0">
                <a:solidFill>
                  <a:schemeClr val="tx2"/>
                </a:solidFill>
              </a:rPr>
              <a:t>The estimated economic value of their unpaid contributions was about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$470 billion </a:t>
            </a:r>
            <a:r>
              <a:rPr lang="en-US" altLang="en-US" sz="3200" dirty="0" smtClean="0">
                <a:solidFill>
                  <a:srgbClr val="C00000"/>
                </a:solidFill>
              </a:rPr>
              <a:t>in 2013</a:t>
            </a:r>
          </a:p>
          <a:p>
            <a:pPr lvl="1"/>
            <a:r>
              <a:rPr lang="en-US" altLang="en-US" sz="3200" dirty="0" smtClean="0"/>
              <a:t>    </a:t>
            </a:r>
            <a:r>
              <a:rPr lang="en-US" altLang="en-US" sz="3200" dirty="0" smtClean="0">
                <a:solidFill>
                  <a:schemeClr val="tx2"/>
                </a:solidFill>
              </a:rPr>
              <a:t>from an estimated 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$450 billion </a:t>
            </a:r>
            <a:r>
              <a:rPr lang="en-US" altLang="en-US" sz="3200" dirty="0" smtClean="0">
                <a:solidFill>
                  <a:srgbClr val="0070C0"/>
                </a:solidFill>
              </a:rPr>
              <a:t>in 2009</a:t>
            </a:r>
          </a:p>
          <a:p>
            <a:pPr marL="457200" lvl="1" indent="0">
              <a:buNone/>
            </a:pPr>
            <a:endParaRPr lang="en-US" altLang="en-US" sz="3200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altLang="en-US" sz="1600" i="1" dirty="0" smtClean="0">
              <a:solidFill>
                <a:srgbClr val="0070C0"/>
              </a:solidFill>
            </a:endParaRPr>
          </a:p>
          <a:p>
            <a:pPr marL="57150" indent="0">
              <a:buNone/>
            </a:pPr>
            <a:r>
              <a:rPr lang="en-US" altLang="en-US" sz="1500" i="1" dirty="0" smtClean="0">
                <a:solidFill>
                  <a:srgbClr val="0070C0"/>
                </a:solidFill>
              </a:rPr>
              <a:t>Source:  </a:t>
            </a:r>
            <a:r>
              <a:rPr lang="en-US" altLang="en-US" sz="1500" dirty="0" smtClean="0">
                <a:solidFill>
                  <a:srgbClr val="0070C0"/>
                </a:solidFill>
              </a:rPr>
              <a:t>Reinhard, Feinberg, Choula &amp; Houser (2015).  </a:t>
            </a:r>
            <a:r>
              <a:rPr lang="en-US" altLang="en-US" sz="1500" i="1" dirty="0" smtClean="0">
                <a:solidFill>
                  <a:srgbClr val="0070C0"/>
                </a:solidFill>
              </a:rPr>
              <a:t>Valuing the Invaluable: 2015 Update, 			       Undeniable Progress, but Big Gaps Remain, </a:t>
            </a:r>
            <a:r>
              <a:rPr lang="en-US" altLang="en-US" sz="1500" dirty="0" smtClean="0">
                <a:solidFill>
                  <a:srgbClr val="0070C0"/>
                </a:solidFill>
              </a:rPr>
              <a:t>Washington, DC:  AARP Public Policy Institute.</a:t>
            </a:r>
          </a:p>
          <a:p>
            <a:pPr marL="57150" indent="0">
              <a:buNone/>
            </a:pPr>
            <a:endParaRPr lang="en-US" altLang="en-US" sz="1500" i="1" dirty="0">
              <a:solidFill>
                <a:srgbClr val="0070C0"/>
              </a:solidFill>
            </a:endParaRPr>
          </a:p>
          <a:p>
            <a:pPr lvl="7"/>
            <a:endParaRPr lang="en-US" altLang="en-US" sz="800" dirty="0" smtClean="0"/>
          </a:p>
          <a:p>
            <a:pPr lvl="8"/>
            <a:endParaRPr lang="en-US" altLang="en-US" sz="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22998" y="1266092"/>
            <a:ext cx="806380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 rot="10800000" flipH="1">
            <a:off x="1357419" y="4203509"/>
            <a:ext cx="125974" cy="4367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2"/>
                </a:solidFill>
              </a:rPr>
              <a:t>How Much is $470 Billion?</a:t>
            </a:r>
            <a:endParaRPr lang="en-US" sz="4000" dirty="0">
              <a:solidFill>
                <a:schemeClr val="tx2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2192696"/>
              </p:ext>
            </p:extLst>
          </p:nvPr>
        </p:nvGraphicFramePr>
        <p:xfrm>
          <a:off x="753363" y="1563098"/>
          <a:ext cx="764229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42611" y="1256043"/>
            <a:ext cx="806380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7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Growing Complexity of Family Care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125" y="1678675"/>
            <a:ext cx="8797933" cy="46141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  </a:t>
            </a:r>
          </a:p>
          <a:p>
            <a:pPr marL="0" indent="0">
              <a:buNone/>
            </a:pPr>
            <a:endParaRPr lang="en-US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4600" b="1" dirty="0" smtClean="0">
                <a:solidFill>
                  <a:schemeClr val="tx2"/>
                </a:solidFill>
              </a:rPr>
              <a:t>First emerging trend...</a:t>
            </a:r>
          </a:p>
          <a:p>
            <a:pPr marL="0" indent="0">
              <a:buNone/>
            </a:pPr>
            <a:endParaRPr lang="en-US" sz="51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51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5100" dirty="0" smtClean="0">
                <a:solidFill>
                  <a:schemeClr val="accent1"/>
                </a:solidFill>
              </a:rPr>
              <a:t>Family caregivers now do medical/nursing tasks in the home</a:t>
            </a:r>
            <a:r>
              <a:rPr lang="en-US" sz="5100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														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2998" y="1266092"/>
            <a:ext cx="806380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hutterstock_18960850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120" y="1678675"/>
            <a:ext cx="2216938" cy="187147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17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2"/>
                </a:solidFill>
              </a:rPr>
              <a:t>Home Alone Research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0150"/>
            <a:ext cx="8033657" cy="4690068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AARP Public Policy Institute and United Hospital Fund collaborated on </a:t>
            </a:r>
            <a:r>
              <a:rPr lang="en-US" sz="2800" b="1" dirty="0" smtClean="0">
                <a:solidFill>
                  <a:schemeClr val="tx2"/>
                </a:solidFill>
              </a:rPr>
              <a:t>first in-depth national survey</a:t>
            </a:r>
            <a:r>
              <a:rPr lang="en-US" sz="2800" dirty="0" smtClean="0">
                <a:solidFill>
                  <a:schemeClr val="tx2"/>
                </a:solidFill>
              </a:rPr>
              <a:t> of family caregivers in this area</a:t>
            </a:r>
          </a:p>
          <a:p>
            <a:pPr lvl="1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lvl="1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This report documents: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What </a:t>
            </a:r>
            <a:r>
              <a:rPr lang="en-US" sz="2800" b="1" dirty="0" smtClean="0">
                <a:solidFill>
                  <a:schemeClr val="tx2"/>
                </a:solidFill>
              </a:rPr>
              <a:t>medical/nursing tasks 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    </a:t>
            </a:r>
            <a:r>
              <a:rPr lang="en-US" sz="2800" dirty="0" smtClean="0">
                <a:solidFill>
                  <a:schemeClr val="tx2"/>
                </a:solidFill>
              </a:rPr>
              <a:t>family caregivers do;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What they find difficult;</a:t>
            </a:r>
          </a:p>
          <a:p>
            <a:pPr lvl="1"/>
            <a:r>
              <a:rPr lang="en-US" sz="2800" b="1" dirty="0" smtClean="0">
                <a:solidFill>
                  <a:schemeClr val="tx2"/>
                </a:solidFill>
              </a:rPr>
              <a:t>Who trains/guides them</a:t>
            </a:r>
            <a:r>
              <a:rPr lang="en-US" sz="2800" dirty="0" smtClean="0">
                <a:solidFill>
                  <a:schemeClr val="tx2"/>
                </a:solidFill>
              </a:rPr>
              <a:t>; and     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Impact on their quality of life.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2998" y="1266092"/>
            <a:ext cx="806380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ome-Alone-cover-2.jpg"/>
          <p:cNvPicPr>
            <a:picLocks noChangeAspect="1"/>
          </p:cNvPicPr>
          <p:nvPr/>
        </p:nvPicPr>
        <p:blipFill>
          <a:blip r:embed="rId2" cstate="print"/>
          <a:srcRect l="4152" t="3472" r="4493" b="3948"/>
          <a:stretch>
            <a:fillRect/>
          </a:stretch>
        </p:blipFill>
        <p:spPr>
          <a:xfrm>
            <a:off x="6408761" y="3343759"/>
            <a:ext cx="2019869" cy="31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2"/>
                </a:solidFill>
              </a:rPr>
              <a:t>Medical/Nursing Tasks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587" y="1600200"/>
            <a:ext cx="8149213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Managing complex medications (Poly meds, Injections)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Prepare special food diets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Wound care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Changing catheters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And more…							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611" y="1256043"/>
            <a:ext cx="806380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263" y="4049224"/>
            <a:ext cx="3706867" cy="2447111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2"/>
                </a:solidFill>
              </a:rPr>
              <a:t>Medical/Nursing Tasks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48879"/>
            <a:ext cx="8149213" cy="28768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In addition to ADLs and IADLs, family caregivers are increasingly performing tasks that nurses typically perform.  Known now as medical/nursing tasks, these skilled activities include: 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injections,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tube feedings,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catheter and colostomy care, and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many other complex care responsibilities. 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2611" y="1256043"/>
            <a:ext cx="806380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94" y="1506538"/>
            <a:ext cx="6950412" cy="161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4172446"/>
            <a:ext cx="3441700" cy="2523768"/>
          </a:xfrm>
          <a:prstGeom prst="rect">
            <a:avLst/>
          </a:prstGeom>
          <a:noFill/>
          <a:ln w="31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Higher-hour </a:t>
            </a:r>
            <a:r>
              <a:rPr lang="en-US" dirty="0">
                <a:solidFill>
                  <a:schemeClr val="accent1"/>
                </a:solidFill>
              </a:rPr>
              <a:t>caregivers are more often performing these tasks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Breakout </a:t>
            </a:r>
            <a:r>
              <a:rPr lang="en-US" b="1" dirty="0">
                <a:solidFill>
                  <a:schemeClr val="tx2"/>
                </a:solidFill>
              </a:rPr>
              <a:t>of Higher-hour caregivers by Ethnicity: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White: 28%, </a:t>
            </a:r>
            <a:r>
              <a:rPr lang="en-US" dirty="0" smtClean="0">
                <a:solidFill>
                  <a:schemeClr val="tx2"/>
                </a:solidFill>
              </a:rPr>
              <a:t>  AAPI</a:t>
            </a:r>
            <a:r>
              <a:rPr lang="en-US" dirty="0">
                <a:solidFill>
                  <a:schemeClr val="tx2"/>
                </a:solidFill>
              </a:rPr>
              <a:t>: 37%, </a:t>
            </a:r>
            <a:r>
              <a:rPr lang="en-US" dirty="0" smtClean="0">
                <a:solidFill>
                  <a:schemeClr val="tx2"/>
                </a:solidFill>
              </a:rPr>
              <a:t>  African </a:t>
            </a:r>
            <a:r>
              <a:rPr lang="en-US" dirty="0">
                <a:solidFill>
                  <a:schemeClr val="tx2"/>
                </a:solidFill>
              </a:rPr>
              <a:t>American: 39%, </a:t>
            </a:r>
            <a:r>
              <a:rPr lang="en-US" dirty="0" smtClean="0">
                <a:solidFill>
                  <a:schemeClr val="tx2"/>
                </a:solidFill>
              </a:rPr>
              <a:t>  Hispanic</a:t>
            </a:r>
            <a:r>
              <a:rPr lang="en-US" dirty="0">
                <a:solidFill>
                  <a:schemeClr val="tx2"/>
                </a:solidFill>
              </a:rPr>
              <a:t>: 40</a:t>
            </a:r>
            <a:r>
              <a:rPr lang="en-US" dirty="0" smtClean="0">
                <a:solidFill>
                  <a:schemeClr val="tx2"/>
                </a:solidFill>
              </a:rPr>
              <a:t>%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" y="6310504"/>
            <a:ext cx="4826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/>
              <a:t>Caregiving in the U.S. 2015 (Bethesda, MD: NAC; Washington, DC: AARP, June 2015).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934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b="1" dirty="0" smtClean="0">
                <a:solidFill>
                  <a:srgbClr val="C00000"/>
                </a:solidFill>
              </a:rPr>
              <a:t/>
            </a:r>
            <a:br>
              <a:rPr lang="en-US" altLang="en-US" b="1" dirty="0" smtClean="0">
                <a:solidFill>
                  <a:srgbClr val="C00000"/>
                </a:solidFill>
              </a:rPr>
            </a:br>
            <a:r>
              <a:rPr lang="en-US" altLang="en-US" sz="4000" dirty="0" smtClean="0">
                <a:solidFill>
                  <a:schemeClr val="tx2"/>
                </a:solidFill>
              </a:rPr>
              <a:t>CARE Act</a:t>
            </a:r>
            <a:r>
              <a:rPr lang="en-US" altLang="en-US" sz="4000" b="1" i="1" dirty="0" smtClean="0">
                <a:solidFill>
                  <a:srgbClr val="C00000"/>
                </a:solidFill>
              </a:rPr>
              <a:t/>
            </a:r>
            <a:br>
              <a:rPr lang="en-US" altLang="en-US" sz="4000" b="1" i="1" dirty="0" smtClean="0">
                <a:solidFill>
                  <a:srgbClr val="C00000"/>
                </a:solidFill>
              </a:rPr>
            </a:br>
            <a:endParaRPr lang="en-US" altLang="en-US" sz="4000" b="1" i="1" dirty="0" smtClean="0">
              <a:solidFill>
                <a:srgbClr val="C00000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0102"/>
            <a:ext cx="8053754" cy="5000223"/>
          </a:xfrm>
        </p:spPr>
        <p:txBody>
          <a:bodyPr>
            <a:normAutofit/>
          </a:bodyPr>
          <a:lstStyle/>
          <a:p>
            <a:pPr lvl="0" defTabSz="45720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sz="3200" kern="1200" dirty="0">
                <a:solidFill>
                  <a:schemeClr val="tx2"/>
                </a:solidFill>
                <a:latin typeface="Calibri"/>
              </a:rPr>
              <a:t>Opportunity for patient to identify a family caregiver to include in the patient- and family- centered care process...in the </a:t>
            </a:r>
            <a:r>
              <a:rPr lang="en-US" sz="3200" kern="1200" dirty="0" smtClean="0">
                <a:solidFill>
                  <a:schemeClr val="tx2"/>
                </a:solidFill>
                <a:latin typeface="Calibri"/>
              </a:rPr>
              <a:t>record</a:t>
            </a:r>
          </a:p>
          <a:p>
            <a:pPr lvl="0" defTabSz="457200" eaLnBrk="1" fontAlgn="auto" hangingPunct="1">
              <a:spcAft>
                <a:spcPts val="0"/>
              </a:spcAft>
              <a:buFont typeface="Arial"/>
              <a:buChar char="•"/>
            </a:pPr>
            <a:endParaRPr lang="en-US" sz="1600" kern="1200" dirty="0">
              <a:solidFill>
                <a:schemeClr val="tx2"/>
              </a:solidFill>
              <a:latin typeface="Calibri"/>
            </a:endParaRPr>
          </a:p>
          <a:p>
            <a:pPr lvl="0" defTabSz="45720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sz="3200" kern="1200" dirty="0">
                <a:solidFill>
                  <a:schemeClr val="tx2"/>
                </a:solidFill>
                <a:latin typeface="Calibri"/>
              </a:rPr>
              <a:t>Notification of </a:t>
            </a:r>
            <a:r>
              <a:rPr lang="en-US" sz="3200" kern="1200" dirty="0" smtClean="0">
                <a:solidFill>
                  <a:schemeClr val="tx2"/>
                </a:solidFill>
                <a:latin typeface="Calibri"/>
              </a:rPr>
              <a:t>discharge</a:t>
            </a:r>
          </a:p>
          <a:p>
            <a:pPr lvl="0" defTabSz="457200" eaLnBrk="1" fontAlgn="auto" hangingPunct="1">
              <a:spcAft>
                <a:spcPts val="0"/>
              </a:spcAft>
              <a:buFont typeface="Arial"/>
              <a:buChar char="•"/>
            </a:pPr>
            <a:endParaRPr lang="en-US" sz="1600" kern="1200" dirty="0">
              <a:solidFill>
                <a:schemeClr val="tx2"/>
              </a:solidFill>
              <a:latin typeface="Calibri"/>
            </a:endParaRPr>
          </a:p>
          <a:p>
            <a:pPr lvl="0" defTabSz="457200"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sz="3200" kern="1200" dirty="0">
                <a:solidFill>
                  <a:schemeClr val="tx2"/>
                </a:solidFill>
                <a:latin typeface="Calibri"/>
              </a:rPr>
              <a:t>Teaching/anticipatory guidance for family caregiver expected to perform medical/nursing tasks</a:t>
            </a:r>
          </a:p>
          <a:p>
            <a:pPr marL="457200" indent="-457200">
              <a:buFontTx/>
              <a:buAutoNum type="arabicPeriod"/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en-US" sz="2200" b="1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en-US" sz="2200" dirty="0" smtClean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42611" y="1256043"/>
            <a:ext cx="806380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0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I">
  <a:themeElements>
    <a:clrScheme name="Custom 1">
      <a:dk1>
        <a:srgbClr val="938C89"/>
      </a:dk1>
      <a:lt1>
        <a:sysClr val="window" lastClr="FFFFFF"/>
      </a:lt1>
      <a:dk2>
        <a:srgbClr val="010101"/>
      </a:dk2>
      <a:lt2>
        <a:srgbClr val="EEECE1"/>
      </a:lt2>
      <a:accent1>
        <a:srgbClr val="961B1E"/>
      </a:accent1>
      <a:accent2>
        <a:srgbClr val="381416"/>
      </a:accent2>
      <a:accent3>
        <a:srgbClr val="E09826"/>
      </a:accent3>
      <a:accent4>
        <a:srgbClr val="236093"/>
      </a:accent4>
      <a:accent5>
        <a:srgbClr val="D92C27"/>
      </a:accent5>
      <a:accent6>
        <a:srgbClr val="FFFFFE"/>
      </a:accent6>
      <a:hlink>
        <a:srgbClr val="0000FF"/>
      </a:hlink>
      <a:folHlink>
        <a:srgbClr val="D92C2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PPI</Template>
  <TotalTime>921</TotalTime>
  <Words>783</Words>
  <Application>Microsoft Office PowerPoint</Application>
  <PresentationFormat>On-screen Show (4:3)</PresentationFormat>
  <Paragraphs>122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PPI</vt:lpstr>
      <vt:lpstr>Covering Caregiving: Background &amp; Strategies  for Reporters</vt:lpstr>
      <vt:lpstr>PowerPoint Presentation</vt:lpstr>
      <vt:lpstr>Valuing the Invaluable </vt:lpstr>
      <vt:lpstr>How Much is $470 Billion?</vt:lpstr>
      <vt:lpstr>Growing Complexity of Family Care</vt:lpstr>
      <vt:lpstr>Home Alone Research</vt:lpstr>
      <vt:lpstr>Medical/Nursing Tasks</vt:lpstr>
      <vt:lpstr>Medical/Nursing Tasks</vt:lpstr>
      <vt:lpstr> CARE Act </vt:lpstr>
      <vt:lpstr> CARE Act </vt:lpstr>
      <vt:lpstr>PowerPoint Presentation</vt:lpstr>
      <vt:lpstr>Home Alone Alliance</vt:lpstr>
      <vt:lpstr>Family Caregiver Instructional Videos</vt:lpstr>
      <vt:lpstr>Growing Complexity of Family Care</vt:lpstr>
      <vt:lpstr>Balancing Caregiving and Work </vt:lpstr>
      <vt:lpstr>Other Impacts on Work/Caregiving Balance</vt:lpstr>
      <vt:lpstr>Working Caregivers Need Help: Growing National Momentum</vt:lpstr>
      <vt:lpstr>Additional Resources</vt:lpstr>
      <vt:lpstr>Contact: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135</cp:revision>
  <cp:lastPrinted>2015-11-09T15:58:29Z</cp:lastPrinted>
  <dcterms:created xsi:type="dcterms:W3CDTF">2015-08-21T20:15:52Z</dcterms:created>
  <dcterms:modified xsi:type="dcterms:W3CDTF">2015-12-01T16:20:44Z</dcterms:modified>
</cp:coreProperties>
</file>